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83" autoAdjust="0"/>
    <p:restoredTop sz="94660"/>
  </p:normalViewPr>
  <p:slideViewPr>
    <p:cSldViewPr snapToGrid="0">
      <p:cViewPr varScale="1">
        <p:scale>
          <a:sx n="69" d="100"/>
          <a:sy n="69" d="100"/>
        </p:scale>
        <p:origin x="60" y="33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7EA2CE-8F9B-440D-9750-C867CFC1EF7E}" type="datetimeFigureOut">
              <a:rPr lang="en-US" smtClean="0"/>
              <a:t>2/5/2021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9EDBDF-9A8E-402B-B268-E28CB3BD43AE}" type="slidenum">
              <a:rPr lang="en-US" smtClean="0"/>
              <a:t>‹#›</a:t>
            </a:fld>
            <a:endParaRPr lang="en-US"/>
          </a:p>
        </p:txBody>
      </p:sp>
    </p:spTree>
    <p:extLst>
      <p:ext uri="{BB962C8B-B14F-4D97-AF65-F5344CB8AC3E}">
        <p14:creationId xmlns:p14="http://schemas.microsoft.com/office/powerpoint/2010/main" val="23771822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Depression is a mental condition which results in persistent low mood, sense of despair and multiple associated risk factor.</a:t>
            </a:r>
          </a:p>
          <a:p>
            <a:r>
              <a:rPr lang="en-US" dirty="0"/>
              <a:t>Even though the average global prevalence rate of depression currently stands at 22%, the prevalence rate in Saudi Arabia is at 20%.</a:t>
            </a:r>
          </a:p>
          <a:p>
            <a:r>
              <a:rPr lang="en-US" dirty="0"/>
              <a:t>Some scholars have however argued that the prevalence rate is as high as 40% particularly observed through cross=sectional studies.</a:t>
            </a:r>
          </a:p>
        </p:txBody>
      </p:sp>
      <p:sp>
        <p:nvSpPr>
          <p:cNvPr id="4" name="Slide Number Placeholder 3"/>
          <p:cNvSpPr>
            <a:spLocks noGrp="1"/>
          </p:cNvSpPr>
          <p:nvPr>
            <p:ph type="sldNum" sz="quarter" idx="5"/>
          </p:nvPr>
        </p:nvSpPr>
        <p:spPr/>
        <p:txBody>
          <a:bodyPr/>
          <a:lstStyle/>
          <a:p>
            <a:fld id="{699EDBDF-9A8E-402B-B268-E28CB3BD43AE}" type="slidenum">
              <a:rPr lang="en-US" smtClean="0"/>
              <a:t>2</a:t>
            </a:fld>
            <a:endParaRPr lang="en-US"/>
          </a:p>
        </p:txBody>
      </p:sp>
    </p:spTree>
    <p:extLst>
      <p:ext uri="{BB962C8B-B14F-4D97-AF65-F5344CB8AC3E}">
        <p14:creationId xmlns:p14="http://schemas.microsoft.com/office/powerpoint/2010/main" val="10519960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Patients with depressive symptoms may exhibit persistent low mood and a sense of despair.</a:t>
            </a:r>
          </a:p>
          <a:p>
            <a:r>
              <a:rPr lang="en-US" dirty="0"/>
              <a:t>Similarly, they may present diminished interest in pleasurable activities. In this sense, these persons may become frustrated, sad and develop a feeling of hopelessness. </a:t>
            </a:r>
          </a:p>
          <a:p>
            <a:r>
              <a:rPr lang="en-US" dirty="0"/>
              <a:t>In severe cases of depression, patients may think of death and even make attempts at suicide.</a:t>
            </a:r>
          </a:p>
        </p:txBody>
      </p:sp>
      <p:sp>
        <p:nvSpPr>
          <p:cNvPr id="4" name="Slide Number Placeholder 3"/>
          <p:cNvSpPr>
            <a:spLocks noGrp="1"/>
          </p:cNvSpPr>
          <p:nvPr>
            <p:ph type="sldNum" sz="quarter" idx="5"/>
          </p:nvPr>
        </p:nvSpPr>
        <p:spPr/>
        <p:txBody>
          <a:bodyPr/>
          <a:lstStyle/>
          <a:p>
            <a:fld id="{699EDBDF-9A8E-402B-B268-E28CB3BD43AE}" type="slidenum">
              <a:rPr lang="en-US" smtClean="0"/>
              <a:t>4</a:t>
            </a:fld>
            <a:endParaRPr lang="en-US"/>
          </a:p>
        </p:txBody>
      </p:sp>
    </p:spTree>
    <p:extLst>
      <p:ext uri="{BB962C8B-B14F-4D97-AF65-F5344CB8AC3E}">
        <p14:creationId xmlns:p14="http://schemas.microsoft.com/office/powerpoint/2010/main" val="36524793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WHO, persons developing depression may have the following risk factors which make them more </a:t>
            </a:r>
            <a:r>
              <a:rPr lang="en-US" dirty="0" err="1"/>
              <a:t>succeptible</a:t>
            </a:r>
            <a:r>
              <a:rPr lang="en-US" dirty="0"/>
              <a:t> to depression. </a:t>
            </a:r>
          </a:p>
          <a:p>
            <a:r>
              <a:rPr lang="en-US" dirty="0"/>
              <a:t>First, they may be having underlying medical conditions causing them chronic pain.</a:t>
            </a:r>
          </a:p>
          <a:p>
            <a:r>
              <a:rPr lang="en-US" dirty="0"/>
              <a:t>Similarly, lack of social support coupled by substance abuse may also be contributive factors to depression.</a:t>
            </a:r>
          </a:p>
          <a:p>
            <a:r>
              <a:rPr lang="en-US" dirty="0"/>
              <a:t>Also, the female is more likely to become depressed compared to males. </a:t>
            </a:r>
          </a:p>
        </p:txBody>
      </p:sp>
      <p:sp>
        <p:nvSpPr>
          <p:cNvPr id="4" name="Slide Number Placeholder 3"/>
          <p:cNvSpPr>
            <a:spLocks noGrp="1"/>
          </p:cNvSpPr>
          <p:nvPr>
            <p:ph type="sldNum" sz="quarter" idx="5"/>
          </p:nvPr>
        </p:nvSpPr>
        <p:spPr/>
        <p:txBody>
          <a:bodyPr/>
          <a:lstStyle/>
          <a:p>
            <a:fld id="{699EDBDF-9A8E-402B-B268-E28CB3BD43AE}" type="slidenum">
              <a:rPr lang="en-US" smtClean="0"/>
              <a:t>5</a:t>
            </a:fld>
            <a:endParaRPr lang="en-US"/>
          </a:p>
        </p:txBody>
      </p:sp>
    </p:spTree>
    <p:extLst>
      <p:ext uri="{BB962C8B-B14F-4D97-AF65-F5344CB8AC3E}">
        <p14:creationId xmlns:p14="http://schemas.microsoft.com/office/powerpoint/2010/main" val="5275828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Age and gender are the key factors determining the prevalence of depression in Saudi Arabia.</a:t>
            </a:r>
          </a:p>
          <a:p>
            <a:r>
              <a:rPr lang="en-US" dirty="0"/>
              <a:t>Even though there exists no comprehensive data on the prevalence of this mental condition, evidence drawn from past research indicates that the female gender is more likely to be depressed compared to men.</a:t>
            </a:r>
          </a:p>
          <a:p>
            <a:r>
              <a:rPr lang="en-US" dirty="0"/>
              <a:t>It is however important to note that cross-sectional studies have not been able to determine the geo-spatial distribution of the illness.</a:t>
            </a:r>
          </a:p>
        </p:txBody>
      </p:sp>
      <p:sp>
        <p:nvSpPr>
          <p:cNvPr id="4" name="Slide Number Placeholder 3"/>
          <p:cNvSpPr>
            <a:spLocks noGrp="1"/>
          </p:cNvSpPr>
          <p:nvPr>
            <p:ph type="sldNum" sz="quarter" idx="5"/>
          </p:nvPr>
        </p:nvSpPr>
        <p:spPr/>
        <p:txBody>
          <a:bodyPr/>
          <a:lstStyle/>
          <a:p>
            <a:fld id="{699EDBDF-9A8E-402B-B268-E28CB3BD43AE}" type="slidenum">
              <a:rPr lang="en-US" smtClean="0"/>
              <a:t>6</a:t>
            </a:fld>
            <a:endParaRPr lang="en-US"/>
          </a:p>
        </p:txBody>
      </p:sp>
    </p:spTree>
    <p:extLst>
      <p:ext uri="{BB962C8B-B14F-4D97-AF65-F5344CB8AC3E}">
        <p14:creationId xmlns:p14="http://schemas.microsoft.com/office/powerpoint/2010/main" val="42866377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Diagnosis and identification of the condition can be either through;</a:t>
            </a:r>
          </a:p>
          <a:p>
            <a:r>
              <a:rPr lang="en-US" dirty="0"/>
              <a:t>Physical examination of the patient by their physicians, asking them health-related questions to identify underlying health conditions associated with depression</a:t>
            </a:r>
          </a:p>
          <a:p>
            <a:r>
              <a:rPr lang="en-US" dirty="0"/>
              <a:t>Lab tests are also important is testing thyroids to ascertain proper functionality.</a:t>
            </a:r>
          </a:p>
          <a:p>
            <a:endParaRPr lang="en-US" dirty="0"/>
          </a:p>
        </p:txBody>
      </p:sp>
      <p:sp>
        <p:nvSpPr>
          <p:cNvPr id="4" name="Slide Number Placeholder 3"/>
          <p:cNvSpPr>
            <a:spLocks noGrp="1"/>
          </p:cNvSpPr>
          <p:nvPr>
            <p:ph type="sldNum" sz="quarter" idx="5"/>
          </p:nvPr>
        </p:nvSpPr>
        <p:spPr/>
        <p:txBody>
          <a:bodyPr/>
          <a:lstStyle/>
          <a:p>
            <a:fld id="{699EDBDF-9A8E-402B-B268-E28CB3BD43AE}" type="slidenum">
              <a:rPr lang="en-US" smtClean="0"/>
              <a:t>8</a:t>
            </a:fld>
            <a:endParaRPr lang="en-US"/>
          </a:p>
        </p:txBody>
      </p:sp>
    </p:spTree>
    <p:extLst>
      <p:ext uri="{BB962C8B-B14F-4D97-AF65-F5344CB8AC3E}">
        <p14:creationId xmlns:p14="http://schemas.microsoft.com/office/powerpoint/2010/main" val="41182093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Depression cab be treated either through medication which helps in managing the depressive symptoms or through lifestyle therapies such as avoiding the use of drugs and alcohol which may only worsen the symptoms of depression.</a:t>
            </a:r>
          </a:p>
        </p:txBody>
      </p:sp>
      <p:sp>
        <p:nvSpPr>
          <p:cNvPr id="4" name="Slide Number Placeholder 3"/>
          <p:cNvSpPr>
            <a:spLocks noGrp="1"/>
          </p:cNvSpPr>
          <p:nvPr>
            <p:ph type="sldNum" sz="quarter" idx="5"/>
          </p:nvPr>
        </p:nvSpPr>
        <p:spPr/>
        <p:txBody>
          <a:bodyPr/>
          <a:lstStyle/>
          <a:p>
            <a:fld id="{699EDBDF-9A8E-402B-B268-E28CB3BD43AE}" type="slidenum">
              <a:rPr lang="en-US" smtClean="0"/>
              <a:t>9</a:t>
            </a:fld>
            <a:endParaRPr lang="en-US"/>
          </a:p>
        </p:txBody>
      </p:sp>
    </p:spTree>
    <p:extLst>
      <p:ext uri="{BB962C8B-B14F-4D97-AF65-F5344CB8AC3E}">
        <p14:creationId xmlns:p14="http://schemas.microsoft.com/office/powerpoint/2010/main" val="7491152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Primary care physicians in Saudi Arabia have poor diagnostic skills for depression. </a:t>
            </a:r>
          </a:p>
          <a:p>
            <a:r>
              <a:rPr lang="en-US" dirty="0"/>
              <a:t>Also, a majority of the patients do not report the occurrence of these depressive symptoms in time to enable adequate assistance. </a:t>
            </a:r>
          </a:p>
        </p:txBody>
      </p:sp>
      <p:sp>
        <p:nvSpPr>
          <p:cNvPr id="4" name="Slide Number Placeholder 3"/>
          <p:cNvSpPr>
            <a:spLocks noGrp="1"/>
          </p:cNvSpPr>
          <p:nvPr>
            <p:ph type="sldNum" sz="quarter" idx="5"/>
          </p:nvPr>
        </p:nvSpPr>
        <p:spPr/>
        <p:txBody>
          <a:bodyPr/>
          <a:lstStyle/>
          <a:p>
            <a:fld id="{699EDBDF-9A8E-402B-B268-E28CB3BD43AE}" type="slidenum">
              <a:rPr lang="en-US" smtClean="0"/>
              <a:t>10</a:t>
            </a:fld>
            <a:endParaRPr lang="en-US"/>
          </a:p>
        </p:txBody>
      </p:sp>
    </p:spTree>
    <p:extLst>
      <p:ext uri="{BB962C8B-B14F-4D97-AF65-F5344CB8AC3E}">
        <p14:creationId xmlns:p14="http://schemas.microsoft.com/office/powerpoint/2010/main" val="23145292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Psychiatric training needs to be supported in the current training and education programs of primary care physicians.</a:t>
            </a:r>
          </a:p>
          <a:p>
            <a:r>
              <a:rPr lang="en-US" dirty="0"/>
              <a:t>Even with proper psychiatric training, efficient management of depression would still not be achieved. For this reason, patients should be encouraged to report suspected depressive symptoms and psychological complaints to their physicians in the primary care sector. </a:t>
            </a:r>
          </a:p>
          <a:p>
            <a:endParaRPr lang="en-US" dirty="0"/>
          </a:p>
        </p:txBody>
      </p:sp>
      <p:sp>
        <p:nvSpPr>
          <p:cNvPr id="4" name="Slide Number Placeholder 3"/>
          <p:cNvSpPr>
            <a:spLocks noGrp="1"/>
          </p:cNvSpPr>
          <p:nvPr>
            <p:ph type="sldNum" sz="quarter" idx="5"/>
          </p:nvPr>
        </p:nvSpPr>
        <p:spPr/>
        <p:txBody>
          <a:bodyPr/>
          <a:lstStyle/>
          <a:p>
            <a:fld id="{699EDBDF-9A8E-402B-B268-E28CB3BD43AE}" type="slidenum">
              <a:rPr lang="en-US" smtClean="0"/>
              <a:t>12</a:t>
            </a:fld>
            <a:endParaRPr lang="en-US"/>
          </a:p>
        </p:txBody>
      </p:sp>
    </p:spTree>
    <p:extLst>
      <p:ext uri="{BB962C8B-B14F-4D97-AF65-F5344CB8AC3E}">
        <p14:creationId xmlns:p14="http://schemas.microsoft.com/office/powerpoint/2010/main" val="121322213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HD-PanelTitle-GrommetsCombine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2/5/2021</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5BFA754-D5C3-4E66-96A6-867B257F58DC}" type="datetimeFigureOut">
              <a:rPr lang="en-US" dirty="0"/>
              <a:t>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2/5/2021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2/5/2021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2/5/2021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2/5/2021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4"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1"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HD-PanelContent-GrommetsCombined.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2/5/2021</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60467-4FE9-43A9-B244-EC08B6FB0772}"/>
              </a:ext>
            </a:extLst>
          </p:cNvPr>
          <p:cNvSpPr>
            <a:spLocks noGrp="1"/>
          </p:cNvSpPr>
          <p:nvPr>
            <p:ph type="ctrTitle"/>
          </p:nvPr>
        </p:nvSpPr>
        <p:spPr>
          <a:xfrm>
            <a:off x="2692398" y="1871130"/>
            <a:ext cx="6815669" cy="3504434"/>
          </a:xfrm>
        </p:spPr>
        <p:txBody>
          <a:bodyPr/>
          <a:lstStyle/>
          <a:p>
            <a:r>
              <a:rPr lang="en-US" sz="3600" b="1" dirty="0">
                <a:latin typeface="Poor Richard" panose="02080502050505020702" pitchFamily="18" charset="0"/>
              </a:rPr>
              <a:t>Depression in Saudi Arabia</a:t>
            </a:r>
            <a:br>
              <a:rPr lang="en-US" sz="3600" dirty="0">
                <a:latin typeface="Poor Richard" panose="02080502050505020702" pitchFamily="18" charset="0"/>
              </a:rPr>
            </a:br>
            <a:r>
              <a:rPr lang="en-US" sz="3600" dirty="0">
                <a:latin typeface="Poor Richard" panose="02080502050505020702" pitchFamily="18" charset="0"/>
              </a:rPr>
              <a:t>Author </a:t>
            </a:r>
            <a:br>
              <a:rPr lang="en-US" sz="3600" dirty="0">
                <a:latin typeface="Poor Richard" panose="02080502050505020702" pitchFamily="18" charset="0"/>
              </a:rPr>
            </a:br>
            <a:r>
              <a:rPr lang="en-US" sz="3600" dirty="0">
                <a:latin typeface="Poor Richard" panose="02080502050505020702" pitchFamily="18" charset="0"/>
              </a:rPr>
              <a:t>Institutional Affiliation</a:t>
            </a:r>
            <a:br>
              <a:rPr lang="en-US" sz="3600" dirty="0">
                <a:latin typeface="Poor Richard" panose="02080502050505020702" pitchFamily="18" charset="0"/>
              </a:rPr>
            </a:br>
            <a:r>
              <a:rPr lang="en-US" sz="3600" dirty="0">
                <a:latin typeface="Poor Richard" panose="02080502050505020702" pitchFamily="18" charset="0"/>
              </a:rPr>
              <a:t>Instructor </a:t>
            </a:r>
            <a:br>
              <a:rPr lang="en-US" sz="3600" dirty="0">
                <a:latin typeface="Poor Richard" panose="02080502050505020702" pitchFamily="18" charset="0"/>
              </a:rPr>
            </a:br>
            <a:r>
              <a:rPr lang="en-US" sz="3600" dirty="0">
                <a:latin typeface="Poor Richard" panose="02080502050505020702" pitchFamily="18" charset="0"/>
              </a:rPr>
              <a:t>Course code </a:t>
            </a:r>
            <a:br>
              <a:rPr lang="en-US" sz="3600" dirty="0">
                <a:latin typeface="Poor Richard" panose="02080502050505020702" pitchFamily="18" charset="0"/>
              </a:rPr>
            </a:br>
            <a:r>
              <a:rPr lang="en-US" sz="3600" dirty="0">
                <a:latin typeface="Poor Richard" panose="02080502050505020702" pitchFamily="18" charset="0"/>
              </a:rPr>
              <a:t>Date of submission</a:t>
            </a:r>
          </a:p>
        </p:txBody>
      </p:sp>
    </p:spTree>
    <p:extLst>
      <p:ext uri="{BB962C8B-B14F-4D97-AF65-F5344CB8AC3E}">
        <p14:creationId xmlns:p14="http://schemas.microsoft.com/office/powerpoint/2010/main" val="5770739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D13CC-171E-4E38-B989-ACB59194F931}"/>
              </a:ext>
            </a:extLst>
          </p:cNvPr>
          <p:cNvSpPr>
            <a:spLocks noGrp="1"/>
          </p:cNvSpPr>
          <p:nvPr>
            <p:ph type="title"/>
          </p:nvPr>
        </p:nvSpPr>
        <p:spPr>
          <a:xfrm>
            <a:off x="1295402" y="1219200"/>
            <a:ext cx="9601196" cy="1163782"/>
          </a:xfrm>
        </p:spPr>
        <p:txBody>
          <a:bodyPr>
            <a:normAutofit/>
          </a:bodyPr>
          <a:lstStyle/>
          <a:p>
            <a:r>
              <a:rPr lang="en-US" dirty="0">
                <a:latin typeface="Poor Richard" panose="02080502050505020702" pitchFamily="18" charset="0"/>
              </a:rPr>
              <a:t>Introduction</a:t>
            </a:r>
          </a:p>
        </p:txBody>
      </p:sp>
      <p:sp>
        <p:nvSpPr>
          <p:cNvPr id="3" name="Content Placeholder 2">
            <a:extLst>
              <a:ext uri="{FF2B5EF4-FFF2-40B4-BE49-F238E27FC236}">
                <a16:creationId xmlns:a16="http://schemas.microsoft.com/office/drawing/2014/main" id="{78BF9C88-4115-418D-8574-6A1CB8F7B09B}"/>
              </a:ext>
            </a:extLst>
          </p:cNvPr>
          <p:cNvSpPr>
            <a:spLocks noGrp="1"/>
          </p:cNvSpPr>
          <p:nvPr>
            <p:ph idx="1"/>
          </p:nvPr>
        </p:nvSpPr>
        <p:spPr>
          <a:xfrm>
            <a:off x="1295401" y="2382981"/>
            <a:ext cx="9601196" cy="3796145"/>
          </a:xfrm>
        </p:spPr>
        <p:txBody>
          <a:bodyPr>
            <a:normAutofit fontScale="85000" lnSpcReduction="20000"/>
          </a:bodyPr>
          <a:lstStyle/>
          <a:p>
            <a:pPr algn="just"/>
            <a:r>
              <a:rPr lang="en-US" dirty="0">
                <a:latin typeface="Poor Richard" panose="02080502050505020702" pitchFamily="18" charset="0"/>
              </a:rPr>
              <a:t>Saudi Arabia is considered the richest country in the Middle Eastern region by the World Bank. The country’s annual GDP is observably higher than that of the other countries within the same region. </a:t>
            </a:r>
          </a:p>
          <a:p>
            <a:pPr algn="just"/>
            <a:r>
              <a:rPr lang="en-US" dirty="0">
                <a:latin typeface="Poor Richard" panose="02080502050505020702" pitchFamily="18" charset="0"/>
              </a:rPr>
              <a:t>In terms of health, the World Health Organization has indicated depression as the second leading cause of mental disabilities in the country. </a:t>
            </a:r>
          </a:p>
          <a:p>
            <a:pPr algn="just"/>
            <a:r>
              <a:rPr lang="en-US" dirty="0">
                <a:latin typeface="Poor Richard" panose="02080502050505020702" pitchFamily="18" charset="0"/>
              </a:rPr>
              <a:t>Depression is a mental condition which results in a persistent low mood, sense of despair and multiple associated risk factors. </a:t>
            </a:r>
          </a:p>
          <a:p>
            <a:pPr algn="just"/>
            <a:r>
              <a:rPr lang="en-US" dirty="0">
                <a:latin typeface="Poor Richard" panose="02080502050505020702" pitchFamily="18" charset="0"/>
              </a:rPr>
              <a:t>Even though the global prevalence of the disorder stands between 15 % and 22 %, the country’s prevalence rate is at 20%. </a:t>
            </a:r>
          </a:p>
          <a:p>
            <a:pPr algn="just"/>
            <a:r>
              <a:rPr lang="en-US" dirty="0">
                <a:latin typeface="Poor Richard" panose="02080502050505020702" pitchFamily="18" charset="0"/>
              </a:rPr>
              <a:t>Despite the benefits attached to early diagnosis and treatment of depression, physicians in the country’s primary healthcare sector have continued to miss out on approximately 50 % of depressed patients. </a:t>
            </a:r>
          </a:p>
        </p:txBody>
      </p:sp>
    </p:spTree>
    <p:extLst>
      <p:ext uri="{BB962C8B-B14F-4D97-AF65-F5344CB8AC3E}">
        <p14:creationId xmlns:p14="http://schemas.microsoft.com/office/powerpoint/2010/main" val="23313334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C7455-B4A2-4D59-9070-65D0E90B3D63}"/>
              </a:ext>
            </a:extLst>
          </p:cNvPr>
          <p:cNvSpPr>
            <a:spLocks noGrp="1"/>
          </p:cNvSpPr>
          <p:nvPr>
            <p:ph type="title"/>
          </p:nvPr>
        </p:nvSpPr>
        <p:spPr>
          <a:xfrm>
            <a:off x="1295402" y="1385455"/>
            <a:ext cx="9601196" cy="900544"/>
          </a:xfrm>
        </p:spPr>
        <p:txBody>
          <a:bodyPr/>
          <a:lstStyle/>
          <a:p>
            <a:pPr algn="l"/>
            <a:r>
              <a:rPr lang="en-US" dirty="0">
                <a:latin typeface="Poor Richard" panose="02080502050505020702" pitchFamily="18" charset="0"/>
              </a:rPr>
              <a:t>Cont</a:t>
            </a:r>
            <a:r>
              <a:rPr lang="en-US" dirty="0"/>
              <a:t>.…</a:t>
            </a:r>
          </a:p>
        </p:txBody>
      </p:sp>
      <p:sp>
        <p:nvSpPr>
          <p:cNvPr id="3" name="Content Placeholder 2">
            <a:extLst>
              <a:ext uri="{FF2B5EF4-FFF2-40B4-BE49-F238E27FC236}">
                <a16:creationId xmlns:a16="http://schemas.microsoft.com/office/drawing/2014/main" id="{F0DD22AA-FED6-4A8B-8EFA-593CA3367B77}"/>
              </a:ext>
            </a:extLst>
          </p:cNvPr>
          <p:cNvSpPr>
            <a:spLocks noGrp="1"/>
          </p:cNvSpPr>
          <p:nvPr>
            <p:ph idx="1"/>
          </p:nvPr>
        </p:nvSpPr>
        <p:spPr/>
        <p:txBody>
          <a:bodyPr>
            <a:normAutofit/>
          </a:bodyPr>
          <a:lstStyle/>
          <a:p>
            <a:pPr algn="just"/>
            <a:r>
              <a:rPr lang="en-US" sz="2000" dirty="0">
                <a:latin typeface="Poor Richard" panose="02080502050505020702" pitchFamily="18" charset="0"/>
              </a:rPr>
              <a:t>Cross-sectional studies at key primary care </a:t>
            </a:r>
            <a:r>
              <a:rPr lang="en-US" sz="2000" dirty="0" err="1">
                <a:latin typeface="Poor Richard" panose="02080502050505020702" pitchFamily="18" charset="0"/>
              </a:rPr>
              <a:t>centres</a:t>
            </a:r>
            <a:r>
              <a:rPr lang="en-US" sz="2000" dirty="0">
                <a:latin typeface="Poor Richard" panose="02080502050505020702" pitchFamily="18" charset="0"/>
              </a:rPr>
              <a:t> in Riyadh, Saudi’s capital have indicated the high prevalence of depression in the country.</a:t>
            </a:r>
          </a:p>
          <a:p>
            <a:pPr algn="just"/>
            <a:r>
              <a:rPr lang="en-US" sz="2000" dirty="0">
                <a:latin typeface="Poor Richard" panose="02080502050505020702" pitchFamily="18" charset="0"/>
              </a:rPr>
              <a:t> Most patients enrolled in these cross-sectional studies have exhibited depressive symptoms. Majority of these cases ranged between mild to moderate. </a:t>
            </a:r>
          </a:p>
        </p:txBody>
      </p:sp>
    </p:spTree>
    <p:extLst>
      <p:ext uri="{BB962C8B-B14F-4D97-AF65-F5344CB8AC3E}">
        <p14:creationId xmlns:p14="http://schemas.microsoft.com/office/powerpoint/2010/main" val="27013191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118BD-3737-48F0-B614-20A996250ECD}"/>
              </a:ext>
            </a:extLst>
          </p:cNvPr>
          <p:cNvSpPr>
            <a:spLocks noGrp="1"/>
          </p:cNvSpPr>
          <p:nvPr>
            <p:ph type="title"/>
          </p:nvPr>
        </p:nvSpPr>
        <p:spPr/>
        <p:txBody>
          <a:bodyPr/>
          <a:lstStyle/>
          <a:p>
            <a:r>
              <a:rPr lang="en-US" dirty="0">
                <a:latin typeface="Poor Richard" panose="02080502050505020702" pitchFamily="18" charset="0"/>
              </a:rPr>
              <a:t>Overview of symptoms of depression</a:t>
            </a:r>
          </a:p>
        </p:txBody>
      </p:sp>
      <p:sp>
        <p:nvSpPr>
          <p:cNvPr id="3" name="Content Placeholder 2">
            <a:extLst>
              <a:ext uri="{FF2B5EF4-FFF2-40B4-BE49-F238E27FC236}">
                <a16:creationId xmlns:a16="http://schemas.microsoft.com/office/drawing/2014/main" id="{D4CFC132-1C5C-4CC2-8EF8-A6DE8E10BC74}"/>
              </a:ext>
            </a:extLst>
          </p:cNvPr>
          <p:cNvSpPr>
            <a:spLocks noGrp="1"/>
          </p:cNvSpPr>
          <p:nvPr>
            <p:ph idx="1"/>
          </p:nvPr>
        </p:nvSpPr>
        <p:spPr/>
        <p:txBody>
          <a:bodyPr>
            <a:normAutofit fontScale="92500" lnSpcReduction="10000"/>
          </a:bodyPr>
          <a:lstStyle/>
          <a:p>
            <a:pPr algn="just"/>
            <a:r>
              <a:rPr lang="en-US" sz="2000" dirty="0">
                <a:latin typeface="Poor Richard" panose="02080502050505020702" pitchFamily="18" charset="0"/>
              </a:rPr>
              <a:t>Depression is a mental illness that causes persistent low mood and a sense of despair in the affected persons. </a:t>
            </a:r>
          </a:p>
          <a:p>
            <a:pPr algn="just"/>
            <a:r>
              <a:rPr lang="en-US" sz="2000" dirty="0">
                <a:latin typeface="Poor Richard" panose="02080502050505020702" pitchFamily="18" charset="0"/>
              </a:rPr>
              <a:t>Depressed persons usually feel sad, frustrated and hopeless. In circumstances, affected individuals may have low-self-esteem consequently losing interest in things and activities that they enjoyed previously.</a:t>
            </a:r>
          </a:p>
          <a:p>
            <a:pPr algn="just"/>
            <a:r>
              <a:rPr lang="en-US" sz="2000" dirty="0">
                <a:latin typeface="Poor Richard" panose="02080502050505020702" pitchFamily="18" charset="0"/>
              </a:rPr>
              <a:t>Depressed persons may present markedly diminished interest in pleasurable activities. Similarly, changes in appetite result in weight loss or gain. </a:t>
            </a:r>
          </a:p>
          <a:p>
            <a:pPr algn="just"/>
            <a:r>
              <a:rPr lang="en-US" sz="2000" dirty="0">
                <a:latin typeface="Poor Richard" panose="02080502050505020702" pitchFamily="18" charset="0"/>
              </a:rPr>
              <a:t>in some circumstances, depressed individuals may have difficulty in concentrating, thinking or even making essential decisions. In all, depression may lead individuals into thinking of death by making suicide attempts. </a:t>
            </a:r>
          </a:p>
        </p:txBody>
      </p:sp>
    </p:spTree>
    <p:extLst>
      <p:ext uri="{BB962C8B-B14F-4D97-AF65-F5344CB8AC3E}">
        <p14:creationId xmlns:p14="http://schemas.microsoft.com/office/powerpoint/2010/main" val="38771351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F7201-3CB2-45CF-9266-D7DB95006BCF}"/>
              </a:ext>
            </a:extLst>
          </p:cNvPr>
          <p:cNvSpPr>
            <a:spLocks noGrp="1"/>
          </p:cNvSpPr>
          <p:nvPr>
            <p:ph type="title"/>
          </p:nvPr>
        </p:nvSpPr>
        <p:spPr/>
        <p:txBody>
          <a:bodyPr/>
          <a:lstStyle/>
          <a:p>
            <a:r>
              <a:rPr lang="en-US" dirty="0">
                <a:latin typeface="Poor Richard" panose="02080502050505020702" pitchFamily="18" charset="0"/>
              </a:rPr>
              <a:t>Risk Factors associated with Depression</a:t>
            </a:r>
          </a:p>
        </p:txBody>
      </p:sp>
      <p:sp>
        <p:nvSpPr>
          <p:cNvPr id="3" name="Content Placeholder 2">
            <a:extLst>
              <a:ext uri="{FF2B5EF4-FFF2-40B4-BE49-F238E27FC236}">
                <a16:creationId xmlns:a16="http://schemas.microsoft.com/office/drawing/2014/main" id="{2E809C44-8F99-45FD-900A-E81739090F58}"/>
              </a:ext>
            </a:extLst>
          </p:cNvPr>
          <p:cNvSpPr>
            <a:spLocks noGrp="1"/>
          </p:cNvSpPr>
          <p:nvPr>
            <p:ph idx="1"/>
          </p:nvPr>
        </p:nvSpPr>
        <p:spPr/>
        <p:txBody>
          <a:bodyPr>
            <a:normAutofit fontScale="85000" lnSpcReduction="20000"/>
          </a:bodyPr>
          <a:lstStyle/>
          <a:p>
            <a:pPr algn="just"/>
            <a:r>
              <a:rPr lang="en-US" dirty="0">
                <a:latin typeface="Poor Richard" panose="02080502050505020702" pitchFamily="18" charset="0"/>
              </a:rPr>
              <a:t>Depression has multiple risk factors which include chronic medical illness, stress, chronic pain, family history and loss of jobs. </a:t>
            </a:r>
          </a:p>
          <a:p>
            <a:pPr algn="just"/>
            <a:r>
              <a:rPr lang="en-US" dirty="0">
                <a:latin typeface="Poor Richard" panose="02080502050505020702" pitchFamily="18" charset="0"/>
              </a:rPr>
              <a:t>Lack of social support and substance abuse have also been presented as risk factors for depression. </a:t>
            </a:r>
          </a:p>
          <a:p>
            <a:pPr algn="just"/>
            <a:r>
              <a:rPr lang="en-US" dirty="0">
                <a:latin typeface="Poor Richard" panose="02080502050505020702" pitchFamily="18" charset="0"/>
              </a:rPr>
              <a:t>Evidence drawn from past research has indicated that female gender is much more pre-disposed to depressed compared to men (Pomerantz, 2005).</a:t>
            </a:r>
          </a:p>
          <a:p>
            <a:pPr algn="just"/>
            <a:r>
              <a:rPr lang="en-US" dirty="0">
                <a:latin typeface="Poor Richard" panose="02080502050505020702" pitchFamily="18" charset="0"/>
              </a:rPr>
              <a:t>Depression is twice as common among individuals under the above-listed categories. Arguably, the abuse of drugs predisposes individuals to depression just like the loss of jobs and other income-earning activities. </a:t>
            </a:r>
          </a:p>
          <a:p>
            <a:pPr algn="just"/>
            <a:r>
              <a:rPr lang="en-US" dirty="0">
                <a:latin typeface="Poor Richard" panose="02080502050505020702" pitchFamily="18" charset="0"/>
              </a:rPr>
              <a:t>Similarly, women due to their unique hormonal and biological factors have been found to experience more episodes of depression through the course of their lives.</a:t>
            </a:r>
          </a:p>
        </p:txBody>
      </p:sp>
    </p:spTree>
    <p:extLst>
      <p:ext uri="{BB962C8B-B14F-4D97-AF65-F5344CB8AC3E}">
        <p14:creationId xmlns:p14="http://schemas.microsoft.com/office/powerpoint/2010/main" val="25484524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96E25-D274-4A5C-AE37-0A4490021E88}"/>
              </a:ext>
            </a:extLst>
          </p:cNvPr>
          <p:cNvSpPr>
            <a:spLocks noGrp="1"/>
          </p:cNvSpPr>
          <p:nvPr>
            <p:ph type="title"/>
          </p:nvPr>
        </p:nvSpPr>
        <p:spPr/>
        <p:txBody>
          <a:bodyPr/>
          <a:lstStyle/>
          <a:p>
            <a:r>
              <a:rPr lang="en-US" dirty="0">
                <a:latin typeface="Poor Richard" panose="02080502050505020702" pitchFamily="18" charset="0"/>
              </a:rPr>
              <a:t>Prevalence of Depression in Saudi Arabia</a:t>
            </a:r>
          </a:p>
        </p:txBody>
      </p:sp>
      <p:sp>
        <p:nvSpPr>
          <p:cNvPr id="3" name="Content Placeholder 2">
            <a:extLst>
              <a:ext uri="{FF2B5EF4-FFF2-40B4-BE49-F238E27FC236}">
                <a16:creationId xmlns:a16="http://schemas.microsoft.com/office/drawing/2014/main" id="{6EE90E35-2995-4417-8D65-0DD2D1905DE8}"/>
              </a:ext>
            </a:extLst>
          </p:cNvPr>
          <p:cNvSpPr>
            <a:spLocks noGrp="1"/>
          </p:cNvSpPr>
          <p:nvPr>
            <p:ph idx="1"/>
          </p:nvPr>
        </p:nvSpPr>
        <p:spPr/>
        <p:txBody>
          <a:bodyPr>
            <a:normAutofit fontScale="85000" lnSpcReduction="20000"/>
          </a:bodyPr>
          <a:lstStyle/>
          <a:p>
            <a:pPr algn="just"/>
            <a:r>
              <a:rPr lang="en-US" dirty="0">
                <a:latin typeface="Poor Richard" panose="02080502050505020702" pitchFamily="18" charset="0"/>
              </a:rPr>
              <a:t>The prevalence of depression in Saudi Arabia significantly varies by age and gender. </a:t>
            </a:r>
          </a:p>
          <a:p>
            <a:pPr algn="just"/>
            <a:r>
              <a:rPr lang="en-US" dirty="0">
                <a:latin typeface="Poor Richard" panose="02080502050505020702" pitchFamily="18" charset="0"/>
              </a:rPr>
              <a:t>In Saudi Arabia, depression is considered one of the leading causes of mortality and morbidity. </a:t>
            </a:r>
          </a:p>
          <a:p>
            <a:pPr algn="just"/>
            <a:r>
              <a:rPr lang="en-US" dirty="0">
                <a:latin typeface="Poor Richard" panose="02080502050505020702" pitchFamily="18" charset="0"/>
              </a:rPr>
              <a:t>Globally, depression accounts for about 5 % of the global disability-adjusted life years. Even though there exists no comprehensive data on the prevalence of depression in Saudi Arabia, it is essential to note that individual studies within the country have reported the prevalence rates and risks of depression (Alghadeer </a:t>
            </a:r>
            <a:r>
              <a:rPr lang="en-US" i="1" dirty="0">
                <a:latin typeface="Poor Richard" panose="02080502050505020702" pitchFamily="18" charset="0"/>
              </a:rPr>
              <a:t>et al. </a:t>
            </a:r>
            <a:r>
              <a:rPr lang="en-US" dirty="0">
                <a:latin typeface="Poor Richard" panose="02080502050505020702" pitchFamily="18" charset="0"/>
              </a:rPr>
              <a:t>2018).</a:t>
            </a:r>
          </a:p>
          <a:p>
            <a:pPr algn="just"/>
            <a:r>
              <a:rPr lang="en-US" dirty="0">
                <a:latin typeface="Poor Richard" panose="02080502050505020702" pitchFamily="18" charset="0"/>
              </a:rPr>
              <a:t>Cross-sectional studies assessing the prevalence rate of depression in Saudi Arabia have indicated that women were more likely to be depressed compared to men. </a:t>
            </a:r>
          </a:p>
          <a:p>
            <a:pPr algn="just"/>
            <a:r>
              <a:rPr lang="en-US" dirty="0">
                <a:latin typeface="Poor Richard" panose="02080502050505020702" pitchFamily="18" charset="0"/>
              </a:rPr>
              <a:t>It is important to note that these cross-sectional studies have not been able to compare the prevalence of depression by spatial geographical distribution. </a:t>
            </a:r>
          </a:p>
        </p:txBody>
      </p:sp>
    </p:spTree>
    <p:extLst>
      <p:ext uri="{BB962C8B-B14F-4D97-AF65-F5344CB8AC3E}">
        <p14:creationId xmlns:p14="http://schemas.microsoft.com/office/powerpoint/2010/main" val="36253549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AA5AF-9239-4C91-8A17-9F8B1CDA5F2E}"/>
              </a:ext>
            </a:extLst>
          </p:cNvPr>
          <p:cNvSpPr>
            <a:spLocks noGrp="1"/>
          </p:cNvSpPr>
          <p:nvPr>
            <p:ph type="title"/>
          </p:nvPr>
        </p:nvSpPr>
        <p:spPr/>
        <p:txBody>
          <a:bodyPr/>
          <a:lstStyle/>
          <a:p>
            <a:pPr algn="l"/>
            <a:r>
              <a:rPr lang="en-US" dirty="0">
                <a:latin typeface="Poor Richard" panose="02080502050505020702" pitchFamily="18" charset="0"/>
              </a:rPr>
              <a:t>Cont</a:t>
            </a:r>
            <a:r>
              <a:rPr lang="en-US" dirty="0"/>
              <a:t>..</a:t>
            </a:r>
          </a:p>
        </p:txBody>
      </p:sp>
      <p:sp>
        <p:nvSpPr>
          <p:cNvPr id="3" name="Content Placeholder 2">
            <a:extLst>
              <a:ext uri="{FF2B5EF4-FFF2-40B4-BE49-F238E27FC236}">
                <a16:creationId xmlns:a16="http://schemas.microsoft.com/office/drawing/2014/main" id="{88BFB05C-7AA9-4DAA-B46B-B22CAEE57BC9}"/>
              </a:ext>
            </a:extLst>
          </p:cNvPr>
          <p:cNvSpPr>
            <a:spLocks noGrp="1"/>
          </p:cNvSpPr>
          <p:nvPr>
            <p:ph idx="1"/>
          </p:nvPr>
        </p:nvSpPr>
        <p:spPr>
          <a:xfrm>
            <a:off x="1295401" y="2556932"/>
            <a:ext cx="9601196" cy="3691468"/>
          </a:xfrm>
        </p:spPr>
        <p:txBody>
          <a:bodyPr>
            <a:normAutofit/>
          </a:bodyPr>
          <a:lstStyle/>
          <a:p>
            <a:pPr algn="just"/>
            <a:r>
              <a:rPr lang="en-US" sz="2000" dirty="0">
                <a:latin typeface="Poor Richard" panose="02080502050505020702" pitchFamily="18" charset="0"/>
              </a:rPr>
              <a:t>Psychological and social variables have been known to largely influence the prevalence of this disorder. In Saudi, approximately 15 % of patients with major depression have a lifetime risk of engaging in suicidal thoughts. </a:t>
            </a:r>
          </a:p>
          <a:p>
            <a:pPr algn="just"/>
            <a:r>
              <a:rPr lang="en-US" sz="2000" dirty="0">
                <a:latin typeface="Poor Richard" panose="02080502050505020702" pitchFamily="18" charset="0"/>
              </a:rPr>
              <a:t>Depression and anxiety disorders constitute 18 % of the adult population. Al‐</a:t>
            </a:r>
            <a:r>
              <a:rPr lang="en-US" sz="2000" dirty="0" err="1">
                <a:latin typeface="Poor Richard" panose="02080502050505020702" pitchFamily="18" charset="0"/>
              </a:rPr>
              <a:t>Subaie</a:t>
            </a:r>
            <a:r>
              <a:rPr lang="en-US" sz="2000" dirty="0">
                <a:latin typeface="Poor Richard" panose="02080502050505020702" pitchFamily="18" charset="0"/>
              </a:rPr>
              <a:t> </a:t>
            </a:r>
            <a:r>
              <a:rPr lang="en-US" sz="2000" i="1" dirty="0">
                <a:latin typeface="Poor Richard" panose="02080502050505020702" pitchFamily="18" charset="0"/>
              </a:rPr>
              <a:t>et al</a:t>
            </a:r>
            <a:r>
              <a:rPr lang="en-US" sz="2000" dirty="0">
                <a:latin typeface="Poor Richard" panose="02080502050505020702" pitchFamily="18" charset="0"/>
              </a:rPr>
              <a:t>. (2020) found the depression prevalence to be at 20 % in primary care settings. </a:t>
            </a:r>
          </a:p>
          <a:p>
            <a:pPr algn="just"/>
            <a:r>
              <a:rPr lang="en-US" sz="2000" dirty="0">
                <a:latin typeface="Poor Richard" panose="02080502050505020702" pitchFamily="18" charset="0"/>
              </a:rPr>
              <a:t>These figures were significantly lower than that of Ibrahim et al. which indicated a 41% prevalence rate based on a systematic review of literature on the prevalence of depressive disorders in the Kingdom of Saudi.</a:t>
            </a:r>
          </a:p>
        </p:txBody>
      </p:sp>
    </p:spTree>
    <p:extLst>
      <p:ext uri="{BB962C8B-B14F-4D97-AF65-F5344CB8AC3E}">
        <p14:creationId xmlns:p14="http://schemas.microsoft.com/office/powerpoint/2010/main" val="8812294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494E5-C608-4A51-A474-898528780CAE}"/>
              </a:ext>
            </a:extLst>
          </p:cNvPr>
          <p:cNvSpPr>
            <a:spLocks noGrp="1"/>
          </p:cNvSpPr>
          <p:nvPr>
            <p:ph type="title"/>
          </p:nvPr>
        </p:nvSpPr>
        <p:spPr>
          <a:xfrm>
            <a:off x="1295402" y="982132"/>
            <a:ext cx="9601196" cy="763541"/>
          </a:xfrm>
        </p:spPr>
        <p:txBody>
          <a:bodyPr>
            <a:normAutofit fontScale="90000"/>
          </a:bodyPr>
          <a:lstStyle/>
          <a:p>
            <a:r>
              <a:rPr lang="en-US" dirty="0">
                <a:latin typeface="Poor Richard" panose="02080502050505020702" pitchFamily="18" charset="0"/>
              </a:rPr>
              <a:t>Diagnosis, identification and treatment of depression </a:t>
            </a:r>
          </a:p>
        </p:txBody>
      </p:sp>
      <p:sp>
        <p:nvSpPr>
          <p:cNvPr id="3" name="Content Placeholder 2">
            <a:extLst>
              <a:ext uri="{FF2B5EF4-FFF2-40B4-BE49-F238E27FC236}">
                <a16:creationId xmlns:a16="http://schemas.microsoft.com/office/drawing/2014/main" id="{EF5F959B-1E9B-4B6F-B253-44A2D59AD47A}"/>
              </a:ext>
            </a:extLst>
          </p:cNvPr>
          <p:cNvSpPr>
            <a:spLocks noGrp="1"/>
          </p:cNvSpPr>
          <p:nvPr>
            <p:ph idx="1"/>
          </p:nvPr>
        </p:nvSpPr>
        <p:spPr>
          <a:xfrm>
            <a:off x="1295401" y="2556932"/>
            <a:ext cx="9601196" cy="3594486"/>
          </a:xfrm>
        </p:spPr>
        <p:txBody>
          <a:bodyPr>
            <a:normAutofit/>
          </a:bodyPr>
          <a:lstStyle/>
          <a:p>
            <a:r>
              <a:rPr lang="en-US" sz="2000" dirty="0">
                <a:latin typeface="Poor Richard" panose="02080502050505020702" pitchFamily="18" charset="0"/>
              </a:rPr>
              <a:t>Healthcare professionals may determine a diagnosis of depression based on the following techniques; </a:t>
            </a:r>
          </a:p>
          <a:p>
            <a:pPr algn="just"/>
            <a:r>
              <a:rPr lang="en-US" sz="2000" dirty="0">
                <a:latin typeface="Poor Richard" panose="02080502050505020702" pitchFamily="18" charset="0"/>
              </a:rPr>
              <a:t>Physical exam: through physical examinations, doctors can do physical tests to determine the health of their patients. Through a physical examination of the patient and asking of health-related questions, doctors have been able to identify underlying physical health problems associated with depression. </a:t>
            </a:r>
          </a:p>
          <a:p>
            <a:pPr algn="just"/>
            <a:r>
              <a:rPr lang="en-US" sz="2000" dirty="0">
                <a:latin typeface="Poor Richard" panose="02080502050505020702" pitchFamily="18" charset="0"/>
              </a:rPr>
              <a:t>Lab tests: healthcare professionals can test thyroids to ascertain proper functioning through lab tests.</a:t>
            </a:r>
          </a:p>
        </p:txBody>
      </p:sp>
    </p:spTree>
    <p:extLst>
      <p:ext uri="{BB962C8B-B14F-4D97-AF65-F5344CB8AC3E}">
        <p14:creationId xmlns:p14="http://schemas.microsoft.com/office/powerpoint/2010/main" val="19497610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A9FDC-2ECA-41C5-B934-E2ED140BE396}"/>
              </a:ext>
            </a:extLst>
          </p:cNvPr>
          <p:cNvSpPr>
            <a:spLocks noGrp="1"/>
          </p:cNvSpPr>
          <p:nvPr>
            <p:ph type="title"/>
          </p:nvPr>
        </p:nvSpPr>
        <p:spPr/>
        <p:txBody>
          <a:bodyPr/>
          <a:lstStyle/>
          <a:p>
            <a:pPr algn="l"/>
            <a:r>
              <a:rPr lang="en-US" b="1" dirty="0">
                <a:latin typeface="Poor Richard" panose="02080502050505020702" pitchFamily="18" charset="0"/>
              </a:rPr>
              <a:t>Treatment</a:t>
            </a:r>
            <a:r>
              <a:rPr lang="en-US" dirty="0"/>
              <a:t> </a:t>
            </a:r>
          </a:p>
        </p:txBody>
      </p:sp>
      <p:sp>
        <p:nvSpPr>
          <p:cNvPr id="3" name="Content Placeholder 2">
            <a:extLst>
              <a:ext uri="{FF2B5EF4-FFF2-40B4-BE49-F238E27FC236}">
                <a16:creationId xmlns:a16="http://schemas.microsoft.com/office/drawing/2014/main" id="{1BBE796A-C3FA-4F7C-A68B-F2A8C1B74402}"/>
              </a:ext>
            </a:extLst>
          </p:cNvPr>
          <p:cNvSpPr>
            <a:spLocks noGrp="1"/>
          </p:cNvSpPr>
          <p:nvPr>
            <p:ph idx="1"/>
          </p:nvPr>
        </p:nvSpPr>
        <p:spPr>
          <a:xfrm>
            <a:off x="1295401" y="2556931"/>
            <a:ext cx="9601196" cy="3816159"/>
          </a:xfrm>
        </p:spPr>
        <p:txBody>
          <a:bodyPr>
            <a:normAutofit fontScale="92500" lnSpcReduction="10000"/>
          </a:bodyPr>
          <a:lstStyle/>
          <a:p>
            <a:pPr algn="just"/>
            <a:r>
              <a:rPr lang="en-US" dirty="0">
                <a:latin typeface="Poor Richard" panose="02080502050505020702" pitchFamily="18" charset="0"/>
              </a:rPr>
              <a:t>It is evident that living with depression can be difficult. For this reason, depressed individuals usually undergo various treatment methods aimed at improving the quality of their lives. </a:t>
            </a:r>
          </a:p>
          <a:p>
            <a:pPr algn="just"/>
            <a:r>
              <a:rPr lang="en-US" dirty="0">
                <a:latin typeface="Poor Richard" panose="02080502050505020702" pitchFamily="18" charset="0"/>
              </a:rPr>
              <a:t>In Saudi Arabia, the available treatment methods have played very significant roles in helping to manage the depressive symptoms exhibited by individuals. </a:t>
            </a:r>
          </a:p>
          <a:p>
            <a:pPr algn="just"/>
            <a:r>
              <a:rPr lang="en-US" dirty="0">
                <a:latin typeface="Poor Richard" panose="02080502050505020702" pitchFamily="18" charset="0"/>
              </a:rPr>
              <a:t>Healthcare professionals in Saudi Arabia currently combine medical treatments with lifestyle therapies. Depressed individuals are given prescriptions of antidepressants and antipsychotic medications which help them during depressive episodes. </a:t>
            </a:r>
          </a:p>
          <a:p>
            <a:pPr algn="just"/>
            <a:r>
              <a:rPr lang="en-US" dirty="0">
                <a:latin typeface="Poor Richard" panose="02080502050505020702" pitchFamily="18" charset="0"/>
              </a:rPr>
              <a:t>Similarly, individuals have also been advised to avoid drug and alcohol abuse which would only worsen the symptoms of depression and anxiety. </a:t>
            </a:r>
          </a:p>
        </p:txBody>
      </p:sp>
    </p:spTree>
    <p:extLst>
      <p:ext uri="{BB962C8B-B14F-4D97-AF65-F5344CB8AC3E}">
        <p14:creationId xmlns:p14="http://schemas.microsoft.com/office/powerpoint/2010/main" val="2030045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BD92C-A5A2-448B-A496-E3887CCB78C9}"/>
              </a:ext>
            </a:extLst>
          </p:cNvPr>
          <p:cNvSpPr>
            <a:spLocks noGrp="1"/>
          </p:cNvSpPr>
          <p:nvPr>
            <p:ph type="title"/>
          </p:nvPr>
        </p:nvSpPr>
        <p:spPr/>
        <p:txBody>
          <a:bodyPr>
            <a:normAutofit fontScale="90000"/>
          </a:bodyPr>
          <a:lstStyle/>
          <a:p>
            <a:r>
              <a:rPr lang="en-US" dirty="0">
                <a:latin typeface="Poor Richard" panose="02080502050505020702" pitchFamily="18" charset="0"/>
              </a:rPr>
              <a:t>Challenges to the healthcare system in Saudi Arabia </a:t>
            </a:r>
          </a:p>
        </p:txBody>
      </p:sp>
      <p:sp>
        <p:nvSpPr>
          <p:cNvPr id="3" name="Content Placeholder 2">
            <a:extLst>
              <a:ext uri="{FF2B5EF4-FFF2-40B4-BE49-F238E27FC236}">
                <a16:creationId xmlns:a16="http://schemas.microsoft.com/office/drawing/2014/main" id="{018C7E26-36AD-486A-AF66-38A6DD040518}"/>
              </a:ext>
            </a:extLst>
          </p:cNvPr>
          <p:cNvSpPr>
            <a:spLocks noGrp="1"/>
          </p:cNvSpPr>
          <p:nvPr>
            <p:ph idx="1"/>
          </p:nvPr>
        </p:nvSpPr>
        <p:spPr>
          <a:xfrm>
            <a:off x="1295401" y="2556932"/>
            <a:ext cx="9601196" cy="3788450"/>
          </a:xfrm>
        </p:spPr>
        <p:txBody>
          <a:bodyPr>
            <a:normAutofit/>
          </a:bodyPr>
          <a:lstStyle/>
          <a:p>
            <a:pPr algn="just"/>
            <a:r>
              <a:rPr lang="en-US" sz="2000" dirty="0">
                <a:latin typeface="Poor Richard" panose="02080502050505020702" pitchFamily="18" charset="0"/>
              </a:rPr>
              <a:t>Primary care physicians in Saudi Arabia are arguably aware of the existence of psychiatric disorders however as observed through numerous cross-sectional studies, the physician’s diagnostic skills are observably poor for depression and somatization (Jenkins, 2019).</a:t>
            </a:r>
          </a:p>
          <a:p>
            <a:pPr algn="just"/>
            <a:r>
              <a:rPr lang="en-US" sz="2000" dirty="0">
                <a:latin typeface="Poor Richard" panose="02080502050505020702" pitchFamily="18" charset="0"/>
              </a:rPr>
              <a:t>Similarly, it has been observed that a majority of depressed patients do not report these occurrences in time. </a:t>
            </a:r>
          </a:p>
          <a:p>
            <a:pPr algn="just"/>
            <a:r>
              <a:rPr lang="en-US" sz="2000" dirty="0">
                <a:latin typeface="Poor Richard" panose="02080502050505020702" pitchFamily="18" charset="0"/>
              </a:rPr>
              <a:t>This presents a challenge to the country’s healthcare system because they are not able to effectively and address the actual causes of mental disorders. </a:t>
            </a:r>
          </a:p>
          <a:p>
            <a:pPr algn="just"/>
            <a:r>
              <a:rPr lang="en-US" sz="2000" dirty="0">
                <a:latin typeface="Poor Richard" panose="02080502050505020702" pitchFamily="18" charset="0"/>
              </a:rPr>
              <a:t>Primary care physicians in Saudi Arabia have observably failed to recognize depressive symptoms in patients with depression. </a:t>
            </a:r>
          </a:p>
        </p:txBody>
      </p:sp>
    </p:spTree>
    <p:extLst>
      <p:ext uri="{BB962C8B-B14F-4D97-AF65-F5344CB8AC3E}">
        <p14:creationId xmlns:p14="http://schemas.microsoft.com/office/powerpoint/2010/main" val="17888962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8D8E3-C2D8-4ADE-AC1A-C7C3D989A789}"/>
              </a:ext>
            </a:extLst>
          </p:cNvPr>
          <p:cNvSpPr>
            <a:spLocks noGrp="1"/>
          </p:cNvSpPr>
          <p:nvPr>
            <p:ph type="title"/>
          </p:nvPr>
        </p:nvSpPr>
        <p:spPr/>
        <p:txBody>
          <a:bodyPr/>
          <a:lstStyle/>
          <a:p>
            <a:pPr algn="l"/>
            <a:r>
              <a:rPr lang="en-US" dirty="0">
                <a:latin typeface="Poor Richard" panose="02080502050505020702" pitchFamily="18" charset="0"/>
              </a:rPr>
              <a:t>Cont</a:t>
            </a:r>
            <a:r>
              <a:rPr lang="en-US" dirty="0"/>
              <a:t>..</a:t>
            </a:r>
          </a:p>
        </p:txBody>
      </p:sp>
      <p:sp>
        <p:nvSpPr>
          <p:cNvPr id="3" name="Content Placeholder 2">
            <a:extLst>
              <a:ext uri="{FF2B5EF4-FFF2-40B4-BE49-F238E27FC236}">
                <a16:creationId xmlns:a16="http://schemas.microsoft.com/office/drawing/2014/main" id="{1C204A28-1702-468C-BB9B-A05E95F12C59}"/>
              </a:ext>
            </a:extLst>
          </p:cNvPr>
          <p:cNvSpPr>
            <a:spLocks noGrp="1"/>
          </p:cNvSpPr>
          <p:nvPr>
            <p:ph idx="1"/>
          </p:nvPr>
        </p:nvSpPr>
        <p:spPr/>
        <p:txBody>
          <a:bodyPr>
            <a:normAutofit/>
          </a:bodyPr>
          <a:lstStyle/>
          <a:p>
            <a:pPr algn="just"/>
            <a:r>
              <a:rPr lang="en-US" sz="2000" dirty="0">
                <a:latin typeface="Poor Richard" panose="02080502050505020702" pitchFamily="18" charset="0"/>
              </a:rPr>
              <a:t>Alsoqaih </a:t>
            </a:r>
            <a:r>
              <a:rPr lang="en-US" sz="2000" i="1" dirty="0">
                <a:latin typeface="Poor Richard" panose="02080502050505020702" pitchFamily="18" charset="0"/>
              </a:rPr>
              <a:t>et al. </a:t>
            </a:r>
            <a:r>
              <a:rPr lang="en-US" sz="2000" dirty="0">
                <a:latin typeface="Poor Richard" panose="02080502050505020702" pitchFamily="18" charset="0"/>
              </a:rPr>
              <a:t>(2018) observed that the country lacked adequate specific protocol screening tools, which is still the situation today in most healthcare </a:t>
            </a:r>
            <a:r>
              <a:rPr lang="en-US" sz="2000" dirty="0" err="1">
                <a:latin typeface="Poor Richard" panose="02080502050505020702" pitchFamily="18" charset="0"/>
              </a:rPr>
              <a:t>centres</a:t>
            </a:r>
            <a:r>
              <a:rPr lang="en-US" sz="2000" dirty="0">
                <a:latin typeface="Poor Richard" panose="02080502050505020702" pitchFamily="18" charset="0"/>
              </a:rPr>
              <a:t>. </a:t>
            </a:r>
          </a:p>
          <a:p>
            <a:pPr algn="just"/>
            <a:r>
              <a:rPr lang="en-US" sz="2000" dirty="0">
                <a:latin typeface="Poor Richard" panose="02080502050505020702" pitchFamily="18" charset="0"/>
              </a:rPr>
              <a:t>The lack of these essential tools makes physicians less likely to explore depressive symptoms in patients. Additionally, the country has no proper and effective depression screening to ensure routine and effective screening and management of these symptoms now and in the future. </a:t>
            </a:r>
          </a:p>
        </p:txBody>
      </p:sp>
    </p:spTree>
    <p:extLst>
      <p:ext uri="{BB962C8B-B14F-4D97-AF65-F5344CB8AC3E}">
        <p14:creationId xmlns:p14="http://schemas.microsoft.com/office/powerpoint/2010/main" val="14590526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23D5A-EB7C-4589-A930-E08FB9A031D8}"/>
              </a:ext>
            </a:extLst>
          </p:cNvPr>
          <p:cNvSpPr>
            <a:spLocks noGrp="1"/>
          </p:cNvSpPr>
          <p:nvPr>
            <p:ph type="title"/>
          </p:nvPr>
        </p:nvSpPr>
        <p:spPr/>
        <p:txBody>
          <a:bodyPr/>
          <a:lstStyle/>
          <a:p>
            <a:r>
              <a:rPr lang="en-US" dirty="0">
                <a:latin typeface="Poor Richard" panose="02080502050505020702" pitchFamily="18" charset="0"/>
              </a:rPr>
              <a:t>Recommendations </a:t>
            </a:r>
          </a:p>
        </p:txBody>
      </p:sp>
      <p:sp>
        <p:nvSpPr>
          <p:cNvPr id="3" name="Content Placeholder 2">
            <a:extLst>
              <a:ext uri="{FF2B5EF4-FFF2-40B4-BE49-F238E27FC236}">
                <a16:creationId xmlns:a16="http://schemas.microsoft.com/office/drawing/2014/main" id="{4225C864-A827-4572-8F0F-F048FC35E541}"/>
              </a:ext>
            </a:extLst>
          </p:cNvPr>
          <p:cNvSpPr>
            <a:spLocks noGrp="1"/>
          </p:cNvSpPr>
          <p:nvPr>
            <p:ph idx="1"/>
          </p:nvPr>
        </p:nvSpPr>
        <p:spPr>
          <a:xfrm>
            <a:off x="1295401" y="2556931"/>
            <a:ext cx="9601196" cy="3511359"/>
          </a:xfrm>
        </p:spPr>
        <p:txBody>
          <a:bodyPr>
            <a:normAutofit lnSpcReduction="10000"/>
          </a:bodyPr>
          <a:lstStyle/>
          <a:p>
            <a:pPr algn="just"/>
            <a:r>
              <a:rPr lang="en-US" sz="2000" dirty="0">
                <a:latin typeface="Poor Richard" panose="02080502050505020702" pitchFamily="18" charset="0"/>
              </a:rPr>
              <a:t>As observed above, Saudi’s healthcare system seems to lack essential screening tools for depression. Besides this, healthcare professional also lacks very essential skills to identify patients with depressive symptoms. </a:t>
            </a:r>
          </a:p>
          <a:p>
            <a:pPr algn="just"/>
            <a:r>
              <a:rPr lang="en-US" sz="2000" dirty="0">
                <a:latin typeface="Poor Richard" panose="02080502050505020702" pitchFamily="18" charset="0"/>
              </a:rPr>
              <a:t>For this reason, psychiatric training needs to be supported in the current training and education programs of primary care physicians. </a:t>
            </a:r>
          </a:p>
          <a:p>
            <a:pPr algn="just"/>
            <a:r>
              <a:rPr lang="en-US" sz="2000" dirty="0">
                <a:latin typeface="Poor Richard" panose="02080502050505020702" pitchFamily="18" charset="0"/>
              </a:rPr>
              <a:t>Believably, this would equip them with the much-needed skills to identify a majority of the early cases of depression in the country. </a:t>
            </a:r>
          </a:p>
          <a:p>
            <a:pPr algn="just"/>
            <a:r>
              <a:rPr lang="en-US" sz="2000" dirty="0">
                <a:latin typeface="Poor Richard" panose="02080502050505020702" pitchFamily="18" charset="0"/>
              </a:rPr>
              <a:t>Even with proper psychiatric training, efficient management of depression would still not be achieved. For this reason, patients should be encouraged to report suspected depressive symptoms and psychological complaints to their physicians in the primary care sector. </a:t>
            </a:r>
          </a:p>
        </p:txBody>
      </p:sp>
    </p:spTree>
    <p:extLst>
      <p:ext uri="{BB962C8B-B14F-4D97-AF65-F5344CB8AC3E}">
        <p14:creationId xmlns:p14="http://schemas.microsoft.com/office/powerpoint/2010/main" val="19815636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37CC1-F3F0-48AF-B8A8-08E45C71CA1E}"/>
              </a:ext>
            </a:extLst>
          </p:cNvPr>
          <p:cNvSpPr>
            <a:spLocks noGrp="1"/>
          </p:cNvSpPr>
          <p:nvPr>
            <p:ph type="title"/>
          </p:nvPr>
        </p:nvSpPr>
        <p:spPr/>
        <p:txBody>
          <a:bodyPr/>
          <a:lstStyle/>
          <a:p>
            <a:pPr algn="l"/>
            <a:r>
              <a:rPr lang="en-US" dirty="0">
                <a:latin typeface="Poor Richard" panose="02080502050505020702" pitchFamily="18" charset="0"/>
              </a:rPr>
              <a:t>Cont</a:t>
            </a:r>
            <a:r>
              <a:rPr lang="en-US" dirty="0"/>
              <a:t>..</a:t>
            </a:r>
          </a:p>
        </p:txBody>
      </p:sp>
      <p:sp>
        <p:nvSpPr>
          <p:cNvPr id="3" name="Content Placeholder 2">
            <a:extLst>
              <a:ext uri="{FF2B5EF4-FFF2-40B4-BE49-F238E27FC236}">
                <a16:creationId xmlns:a16="http://schemas.microsoft.com/office/drawing/2014/main" id="{02C19E3E-C185-4491-A417-E45B440F3154}"/>
              </a:ext>
            </a:extLst>
          </p:cNvPr>
          <p:cNvSpPr>
            <a:spLocks noGrp="1"/>
          </p:cNvSpPr>
          <p:nvPr>
            <p:ph idx="1"/>
          </p:nvPr>
        </p:nvSpPr>
        <p:spPr/>
        <p:txBody>
          <a:bodyPr/>
          <a:lstStyle/>
          <a:p>
            <a:pPr algn="just"/>
            <a:r>
              <a:rPr lang="en-US" dirty="0">
                <a:latin typeface="Poor Richard" panose="02080502050505020702" pitchFamily="18" charset="0"/>
              </a:rPr>
              <a:t>Similarly, the availability of specific protocol or screening tools would give the doctors a high ability to explore somatic symptoms and determine the possible links with depression.</a:t>
            </a:r>
          </a:p>
        </p:txBody>
      </p:sp>
    </p:spTree>
    <p:extLst>
      <p:ext uri="{BB962C8B-B14F-4D97-AF65-F5344CB8AC3E}">
        <p14:creationId xmlns:p14="http://schemas.microsoft.com/office/powerpoint/2010/main" val="16814986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D7244-8A81-41E6-A802-41C5A01720A3}"/>
              </a:ext>
            </a:extLst>
          </p:cNvPr>
          <p:cNvSpPr>
            <a:spLocks noGrp="1"/>
          </p:cNvSpPr>
          <p:nvPr>
            <p:ph type="title"/>
          </p:nvPr>
        </p:nvSpPr>
        <p:spPr/>
        <p:txBody>
          <a:bodyPr/>
          <a:lstStyle/>
          <a:p>
            <a:r>
              <a:rPr lang="en-US" dirty="0">
                <a:latin typeface="Poor Richard" panose="02080502050505020702" pitchFamily="18" charset="0"/>
              </a:rPr>
              <a:t>References </a:t>
            </a:r>
          </a:p>
        </p:txBody>
      </p:sp>
      <p:sp>
        <p:nvSpPr>
          <p:cNvPr id="3" name="Content Placeholder 2">
            <a:extLst>
              <a:ext uri="{FF2B5EF4-FFF2-40B4-BE49-F238E27FC236}">
                <a16:creationId xmlns:a16="http://schemas.microsoft.com/office/drawing/2014/main" id="{206C3904-B300-4E78-9EDB-5B427EE08F27}"/>
              </a:ext>
            </a:extLst>
          </p:cNvPr>
          <p:cNvSpPr>
            <a:spLocks noGrp="1"/>
          </p:cNvSpPr>
          <p:nvPr>
            <p:ph idx="1"/>
          </p:nvPr>
        </p:nvSpPr>
        <p:spPr>
          <a:xfrm>
            <a:off x="1295401" y="2556931"/>
            <a:ext cx="9601196" cy="3982413"/>
          </a:xfrm>
        </p:spPr>
        <p:txBody>
          <a:bodyPr>
            <a:normAutofit fontScale="85000" lnSpcReduction="20000"/>
          </a:bodyPr>
          <a:lstStyle/>
          <a:p>
            <a:pPr algn="just"/>
            <a:r>
              <a:rPr lang="en-US" dirty="0">
                <a:latin typeface="Poor Richard" panose="02080502050505020702" pitchFamily="18" charset="0"/>
              </a:rPr>
              <a:t>Pomerantz, J. M. Screening for Depression in Primary Care Medscape News; 2005.</a:t>
            </a:r>
          </a:p>
          <a:p>
            <a:pPr algn="just"/>
            <a:r>
              <a:rPr lang="en-US" dirty="0">
                <a:latin typeface="Poor Richard" panose="02080502050505020702" pitchFamily="18" charset="0"/>
              </a:rPr>
              <a:t>World Health Organization. (2001). The World Health Report 2001: Mental health: new understanding, new hope.</a:t>
            </a:r>
          </a:p>
          <a:p>
            <a:pPr algn="just"/>
            <a:r>
              <a:rPr lang="en-US" dirty="0">
                <a:latin typeface="Poor Richard" panose="02080502050505020702" pitchFamily="18" charset="0"/>
              </a:rPr>
              <a:t>ALIBRAHIM O, AL-SADAT N, ELAWAD N: Gender and risk of depression in Saudi Arabia, a systematic review and meta-analysis. Journal of Public Health in Africa. 2010, 1 (1):</a:t>
            </a:r>
          </a:p>
          <a:p>
            <a:pPr algn="just"/>
            <a:r>
              <a:rPr lang="en-US" dirty="0">
                <a:latin typeface="Poor Richard" panose="02080502050505020702" pitchFamily="18" charset="0"/>
              </a:rPr>
              <a:t>Becker, S. M. (2004). Detection of somatization and depression in primary care in Saudi Arabia. Social Psychiatry and Psychiatric Epidemiology, 39(12), 962-966.</a:t>
            </a:r>
          </a:p>
          <a:p>
            <a:pPr algn="just"/>
            <a:r>
              <a:rPr lang="en-US" dirty="0">
                <a:latin typeface="Poor Richard" panose="02080502050505020702" pitchFamily="18" charset="0"/>
              </a:rPr>
              <a:t>Becker, S., Al Zaid, K., &amp; Al Faris, E. (2002). Screening for somatization and depression in Saudi Arabia: a validation study of the PHQ in primary care. The International Journal of Psychiatry in Medicine, 32(3), 271-283.</a:t>
            </a:r>
          </a:p>
          <a:p>
            <a:pPr algn="just"/>
            <a:r>
              <a:rPr lang="en-US" dirty="0">
                <a:latin typeface="Poor Richard" panose="02080502050505020702" pitchFamily="18" charset="0"/>
              </a:rPr>
              <a:t>Al‐</a:t>
            </a:r>
            <a:r>
              <a:rPr lang="en-US" dirty="0" err="1">
                <a:latin typeface="Poor Richard" panose="02080502050505020702" pitchFamily="18" charset="0"/>
              </a:rPr>
              <a:t>Subaie</a:t>
            </a:r>
            <a:r>
              <a:rPr lang="en-US" dirty="0">
                <a:latin typeface="Poor Richard" panose="02080502050505020702" pitchFamily="18" charset="0"/>
              </a:rPr>
              <a:t>, A. S., Al‐Habeeb, A., &amp; </a:t>
            </a:r>
            <a:r>
              <a:rPr lang="en-US" dirty="0" err="1">
                <a:latin typeface="Poor Richard" panose="02080502050505020702" pitchFamily="18" charset="0"/>
              </a:rPr>
              <a:t>Altwaijri</a:t>
            </a:r>
            <a:r>
              <a:rPr lang="en-US" dirty="0">
                <a:latin typeface="Poor Richard" panose="02080502050505020702" pitchFamily="18" charset="0"/>
              </a:rPr>
              <a:t>, Y. A. (2020). Overview of the Saudi National Mental Health Survey. International Journal of Methods in Psychiatric Research, 29(3), e1835.</a:t>
            </a:r>
          </a:p>
          <a:p>
            <a:pPr algn="just"/>
            <a:endParaRPr lang="en-US" dirty="0">
              <a:latin typeface="Poor Richard" panose="02080502050505020702" pitchFamily="18" charset="0"/>
            </a:endParaRPr>
          </a:p>
        </p:txBody>
      </p:sp>
    </p:spTree>
    <p:extLst>
      <p:ext uri="{BB962C8B-B14F-4D97-AF65-F5344CB8AC3E}">
        <p14:creationId xmlns:p14="http://schemas.microsoft.com/office/powerpoint/2010/main" val="40920800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C9BC7F2-BF6B-4AA9-AA5B-E916142E1177}"/>
              </a:ext>
            </a:extLst>
          </p:cNvPr>
          <p:cNvSpPr>
            <a:spLocks noGrp="1"/>
          </p:cNvSpPr>
          <p:nvPr>
            <p:ph idx="1"/>
          </p:nvPr>
        </p:nvSpPr>
        <p:spPr/>
        <p:txBody>
          <a:bodyPr>
            <a:normAutofit fontScale="85000" lnSpcReduction="10000"/>
          </a:bodyPr>
          <a:lstStyle/>
          <a:p>
            <a:pPr algn="just"/>
            <a:r>
              <a:rPr lang="en-US" dirty="0">
                <a:latin typeface="Poor Richard" panose="02080502050505020702" pitchFamily="18" charset="0"/>
              </a:rPr>
              <a:t>Alghadeer, S. M., </a:t>
            </a:r>
            <a:r>
              <a:rPr lang="en-US" dirty="0" err="1">
                <a:latin typeface="Poor Richard" panose="02080502050505020702" pitchFamily="18" charset="0"/>
              </a:rPr>
              <a:t>Alhossan</a:t>
            </a:r>
            <a:r>
              <a:rPr lang="en-US" dirty="0">
                <a:latin typeface="Poor Richard" panose="02080502050505020702" pitchFamily="18" charset="0"/>
              </a:rPr>
              <a:t>, A. M, Al-</a:t>
            </a:r>
            <a:r>
              <a:rPr lang="en-US" dirty="0" err="1">
                <a:latin typeface="Poor Richard" panose="02080502050505020702" pitchFamily="18" charset="0"/>
              </a:rPr>
              <a:t>Arifi</a:t>
            </a:r>
            <a:r>
              <a:rPr lang="en-US" dirty="0">
                <a:latin typeface="Poor Richard" panose="02080502050505020702" pitchFamily="18" charset="0"/>
              </a:rPr>
              <a:t>, M. N., </a:t>
            </a:r>
            <a:r>
              <a:rPr lang="en-US" dirty="0" err="1">
                <a:latin typeface="Poor Richard" panose="02080502050505020702" pitchFamily="18" charset="0"/>
              </a:rPr>
              <a:t>Alrabiah</a:t>
            </a:r>
            <a:r>
              <a:rPr lang="en-US" dirty="0">
                <a:latin typeface="Poor Richard" panose="02080502050505020702" pitchFamily="18" charset="0"/>
              </a:rPr>
              <a:t>, Z. S., Ali, S. W., </a:t>
            </a:r>
            <a:r>
              <a:rPr lang="en-US" dirty="0" err="1">
                <a:latin typeface="Poor Richard" panose="02080502050505020702" pitchFamily="18" charset="0"/>
              </a:rPr>
              <a:t>Babelghaith</a:t>
            </a:r>
            <a:r>
              <a:rPr lang="en-US" dirty="0">
                <a:latin typeface="Poor Richard" panose="02080502050505020702" pitchFamily="18" charset="0"/>
              </a:rPr>
              <a:t>, S. D., &amp; </a:t>
            </a:r>
            <a:r>
              <a:rPr lang="en-US" dirty="0" err="1">
                <a:latin typeface="Poor Richard" panose="02080502050505020702" pitchFamily="18" charset="0"/>
              </a:rPr>
              <a:t>Altamimi</a:t>
            </a:r>
            <a:r>
              <a:rPr lang="en-US" dirty="0">
                <a:latin typeface="Poor Richard" panose="02080502050505020702" pitchFamily="18" charset="0"/>
              </a:rPr>
              <a:t>, M. A. (2018). Prevalence of mental disorders among patients attending primary health care centers in the capital of Saudi Arabia. Neurosciences, 23(3), 238–243. </a:t>
            </a:r>
          </a:p>
          <a:p>
            <a:pPr algn="just"/>
            <a:r>
              <a:rPr lang="en-US" dirty="0">
                <a:latin typeface="Poor Richard" panose="02080502050505020702" pitchFamily="18" charset="0"/>
              </a:rPr>
              <a:t>Alsoqaih, M. I. </a:t>
            </a:r>
            <a:r>
              <a:rPr lang="en-US" dirty="0" err="1">
                <a:latin typeface="Poor Richard" panose="02080502050505020702" pitchFamily="18" charset="0"/>
              </a:rPr>
              <a:t>Elbedour</a:t>
            </a:r>
            <a:r>
              <a:rPr lang="en-US" dirty="0">
                <a:latin typeface="Poor Richard" panose="02080502050505020702" pitchFamily="18" charset="0"/>
              </a:rPr>
              <a:t>, S. Reed, G., Woodson, K., Ricks, E., &amp; Merrick, J. (2018). School psychology: A case study and needs assessment in Riyadh, Saudi Arabia. International Journal of Child &amp; Adolescent Health, 11(1), 23–36. </a:t>
            </a:r>
          </a:p>
          <a:p>
            <a:pPr algn="just"/>
            <a:r>
              <a:rPr lang="en-US" dirty="0">
                <a:latin typeface="Poor Richard" panose="02080502050505020702" pitchFamily="18" charset="0"/>
              </a:rPr>
              <a:t>Jenkins, R. (2019). Global mental health and sustainable development 2018. </a:t>
            </a:r>
            <a:r>
              <a:rPr lang="en-US" dirty="0" err="1">
                <a:latin typeface="Poor Richard" panose="02080502050505020702" pitchFamily="18" charset="0"/>
              </a:rPr>
              <a:t>BJPsych</a:t>
            </a:r>
            <a:r>
              <a:rPr lang="en-US" dirty="0">
                <a:latin typeface="Poor Richard" panose="02080502050505020702" pitchFamily="18" charset="0"/>
              </a:rPr>
              <a:t> International, 16(2), 34–37. Mahmoud, M. A. (2018). Knowledge and awareness regarding mental health and barriers to seeking psychiatric consultation in Saudi Arabia. Asian Journal of Pharmaceutical Research and Health Care, 10(4), 109–116.</a:t>
            </a:r>
          </a:p>
          <a:p>
            <a:pPr algn="just"/>
            <a:endParaRPr lang="en-US" dirty="0">
              <a:latin typeface="Poor Richard" panose="02080502050505020702" pitchFamily="18" charset="0"/>
            </a:endParaRPr>
          </a:p>
        </p:txBody>
      </p:sp>
    </p:spTree>
    <p:extLst>
      <p:ext uri="{BB962C8B-B14F-4D97-AF65-F5344CB8AC3E}">
        <p14:creationId xmlns:p14="http://schemas.microsoft.com/office/powerpoint/2010/main" val="77605015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D9B247"/>
      </a:accent1>
      <a:accent2>
        <a:srgbClr val="CC702D"/>
      </a:accent2>
      <a:accent3>
        <a:srgbClr val="B53A31"/>
      </a:accent3>
      <a:accent4>
        <a:srgbClr val="815F56"/>
      </a:accent4>
      <a:accent5>
        <a:srgbClr val="AE9E7C"/>
      </a:accent5>
      <a:accent6>
        <a:srgbClr val="7B8865"/>
      </a:accent6>
      <a:hlink>
        <a:srgbClr val="BB7826"/>
      </a:hlink>
      <a:folHlink>
        <a:srgbClr val="CF9C5F"/>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E4E49EB0-FB00-41F5-9359-4843D783A23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133</TotalTime>
  <Words>2077</Words>
  <Application>Microsoft Office PowerPoint</Application>
  <PresentationFormat>Widescreen</PresentationFormat>
  <Paragraphs>94</Paragraphs>
  <Slides>15</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Garamond</vt:lpstr>
      <vt:lpstr>Poor Richard</vt:lpstr>
      <vt:lpstr>Organic</vt:lpstr>
      <vt:lpstr>Depression in Saudi Arabia Author  Institutional Affiliation Instructor  Course code  Date of submission</vt:lpstr>
      <vt:lpstr>Introduction</vt:lpstr>
      <vt:lpstr>Cont.…</vt:lpstr>
      <vt:lpstr>Overview of symptoms of depression</vt:lpstr>
      <vt:lpstr>Risk Factors associated with Depression</vt:lpstr>
      <vt:lpstr>Prevalence of Depression in Saudi Arabia</vt:lpstr>
      <vt:lpstr>Cont..</vt:lpstr>
      <vt:lpstr>Diagnosis, identification and treatment of depression </vt:lpstr>
      <vt:lpstr>Treatment </vt:lpstr>
      <vt:lpstr>Challenges to the healthcare system in Saudi Arabia </vt:lpstr>
      <vt:lpstr>Cont..</vt:lpstr>
      <vt:lpstr>Recommendations </vt:lpstr>
      <vt:lpstr>Cont..</vt:lpstr>
      <vt:lpstr>References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Steve0798266195</dc:creator>
  <cp:lastModifiedBy>Steve0798266195</cp:lastModifiedBy>
  <cp:revision>86</cp:revision>
  <dcterms:created xsi:type="dcterms:W3CDTF">2021-02-05T17:03:16Z</dcterms:created>
  <dcterms:modified xsi:type="dcterms:W3CDTF">2021-02-05T20:20:02Z</dcterms:modified>
</cp:coreProperties>
</file>